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6" r:id="rId3"/>
    <p:sldId id="335" r:id="rId4"/>
    <p:sldId id="343" r:id="rId5"/>
    <p:sldId id="338" r:id="rId6"/>
    <p:sldId id="351" r:id="rId7"/>
    <p:sldId id="339" r:id="rId8"/>
    <p:sldId id="348" r:id="rId9"/>
    <p:sldId id="345" r:id="rId10"/>
    <p:sldId id="342" r:id="rId11"/>
    <p:sldId id="344" r:id="rId12"/>
    <p:sldId id="334" r:id="rId13"/>
    <p:sldId id="262" r:id="rId14"/>
    <p:sldId id="337" r:id="rId15"/>
    <p:sldId id="268" r:id="rId16"/>
    <p:sldId id="333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240"/>
    <a:srgbClr val="468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16" autoAdjust="0"/>
  </p:normalViewPr>
  <p:slideViewPr>
    <p:cSldViewPr>
      <p:cViewPr varScale="1">
        <p:scale>
          <a:sx n="116" d="100"/>
          <a:sy n="116" d="100"/>
        </p:scale>
        <p:origin x="12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6A8D5-4991-4C77-B492-E84FAA050DEF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75E58-60D7-4AC9-9724-1FD599B06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6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5E58-60D7-4AC9-9724-1FD599B066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4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5E58-60D7-4AC9-9724-1FD599B0668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61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5E58-60D7-4AC9-9724-1FD599B0668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41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5E58-60D7-4AC9-9724-1FD599B0668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11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5E58-60D7-4AC9-9724-1FD599B0668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2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5E58-60D7-4AC9-9724-1FD599B0668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471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5E58-60D7-4AC9-9724-1FD599B0668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55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5E58-60D7-4AC9-9724-1FD599B0668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89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5E58-60D7-4AC9-9724-1FD599B066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5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5E58-60D7-4AC9-9724-1FD599B0668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85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5E58-60D7-4AC9-9724-1FD599B0668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879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5E58-60D7-4AC9-9724-1FD599B0668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004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5E58-60D7-4AC9-9724-1FD599B0668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02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5E58-60D7-4AC9-9724-1FD599B0668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89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5E58-60D7-4AC9-9724-1FD599B0668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4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5E58-60D7-4AC9-9724-1FD599B0668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2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://www.gandiv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2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434866" y="3732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Предпосылки создания</a:t>
            </a:r>
            <a:endParaRPr lang="ru-RU" sz="32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794760"/>
              </p:ext>
            </p:extLst>
          </p:nvPr>
        </p:nvGraphicFramePr>
        <p:xfrm>
          <a:off x="531482" y="1527273"/>
          <a:ext cx="8086636" cy="493365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224136"/>
                <a:gridCol w="3239452"/>
                <a:gridCol w="3623048"/>
              </a:tblGrid>
              <a:tr h="173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7680" marR="576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ndara" panose="020E0502030303020204" pitchFamily="34" charset="0"/>
                        </a:rPr>
                        <a:t>Вариант 1</a:t>
                      </a:r>
                    </a:p>
                  </a:txBody>
                  <a:tcPr marL="57680" marR="576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Candara" panose="020E0502030303020204" pitchFamily="34" charset="0"/>
                        </a:rPr>
                        <a:t>Вариант 2</a:t>
                      </a:r>
                    </a:p>
                  </a:txBody>
                  <a:tcPr marL="57680" marR="576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кого</a:t>
                      </a:r>
                      <a:endParaRPr lang="ru-RU" sz="10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80" marR="576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Холдинги. </a:t>
                      </a:r>
                      <a:endParaRPr lang="ru-RU" sz="1000" b="1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80" marR="576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Компании, численностью от 500 человек.</a:t>
                      </a:r>
                    </a:p>
                  </a:txBody>
                  <a:tcPr marL="57680" marR="576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</a:tr>
              <a:tr h="849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Компании с количеством уровней управления от 4; Наличие выделенных внутренних сервисных подразделений или филиалов (2 и более);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 сервисного подразделения.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80" marR="576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Холдинги с общими сервисными подразделениями.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Собственник;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Ген. директор;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Команда ген. директора (1-й круг подчинения) \ C-</a:t>
                      </a:r>
                      <a:r>
                        <a:rPr lang="ru-RU" sz="1000" b="1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\ </a:t>
                      </a:r>
                      <a:r>
                        <a:rPr lang="ru-RU" sz="1000" b="1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CxO</a:t>
                      </a:r>
                      <a:endParaRPr lang="ru-RU" sz="1000" b="1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Компании с новой командой управленцев (ГД и со).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80" marR="576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</a:tr>
              <a:tr h="1594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Бизнес потребность</a:t>
                      </a:r>
                      <a:endParaRPr lang="ru-RU" sz="10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7680" marR="576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endParaRPr lang="ru-RU" sz="1000" kern="1200" dirty="0" smtClean="0"/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 smtClean="0"/>
                        <a:t>Снижение </a:t>
                      </a:r>
                      <a:r>
                        <a:rPr lang="ru-RU" sz="1000" kern="1200" dirty="0"/>
                        <a:t>расходов на управление;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/>
                        <a:t>Экономия времени упр. персонала; 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/>
                        <a:t>Развитие, совершенствование внутренних сервисных подразделений; 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/>
                        <a:t>Измеримость деятельности сервисных подразделений; 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/>
                        <a:t>Рост эффективности внутренних подразделений; качество оказания услуг внутри компании.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7680" marR="576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endParaRPr lang="ru-RU" sz="1000" kern="1200" dirty="0" smtClean="0"/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 smtClean="0"/>
                        <a:t>Высокий </a:t>
                      </a:r>
                      <a:r>
                        <a:rPr lang="ru-RU" sz="1000" kern="1200" dirty="0"/>
                        <a:t>темп работы сотрудников;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/>
                        <a:t>Оптимизация расходов на персонал; 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/>
                        <a:t>Высокая скорость принятия взвешенных решений; Прозрачность в управлении; 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/>
                        <a:t>Уменьшение затрат времени руководителей на операционное управление;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/>
                        <a:t>Доведение принятых решений до достижения результата;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Microsoft Sans Serif" panose="020B0604020202020204" pitchFamily="34" charset="0"/>
                      </a:endParaRPr>
                    </a:p>
                  </a:txBody>
                  <a:tcPr marL="57680" marR="576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54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Решаемая проблема</a:t>
                      </a:r>
                      <a:endParaRPr lang="ru-RU" sz="10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7680" marR="576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endParaRPr lang="ru-RU" sz="1000" kern="1200" dirty="0" smtClean="0"/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 smtClean="0"/>
                        <a:t>Оценка </a:t>
                      </a:r>
                      <a:r>
                        <a:rPr lang="ru-RU" sz="1000" kern="1200" dirty="0"/>
                        <a:t>загруженности ресурсов внутри компании; </a:t>
                      </a:r>
                      <a:endParaRPr lang="ru-RU" sz="1000" kern="1200" dirty="0" smtClean="0"/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 smtClean="0"/>
                        <a:t>Отсутствие </a:t>
                      </a:r>
                      <a:r>
                        <a:rPr lang="ru-RU" sz="1000" kern="1200" dirty="0"/>
                        <a:t>системы «правильной» (сквозной, измеримой) постановки задач/заявок ресурсам/исполнителям;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/>
                        <a:t>Объективная оценка качества (</a:t>
                      </a:r>
                      <a:r>
                        <a:rPr lang="en-US" sz="1000" kern="1200" dirty="0"/>
                        <a:t>SLA</a:t>
                      </a:r>
                      <a:r>
                        <a:rPr lang="ru-RU" sz="1000" kern="1200" dirty="0"/>
                        <a:t>) внутренних сервисов;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/>
                        <a:t>Объективный инструмент для «премирования» сервисного сотрудника;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/>
                        <a:t>Время персонала для решения стратегических задач на фоне текучки.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Microsoft Sans Serif" panose="020B0604020202020204" pitchFamily="34" charset="0"/>
                      </a:endParaRPr>
                    </a:p>
                  </a:txBody>
                  <a:tcPr marL="57680" marR="576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endParaRPr lang="ru-RU" sz="1000" kern="1200" dirty="0" smtClean="0"/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 smtClean="0"/>
                        <a:t>Обеспечить </a:t>
                      </a:r>
                      <a:r>
                        <a:rPr lang="ru-RU" sz="1000" kern="1200" dirty="0"/>
                        <a:t>высокий темп и соответствие ожиданиям работы индивидуальных сотрудников и подразделений без непосредственного присутствия руководства;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/>
                        <a:t>Оценка работы сервисных подразделений со стороны внутренних заказчиков; 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/>
                        <a:t>Сквозная оценка и анализ рабочей загрузки исполнителей и ресурсов; 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/>
                        <a:t>Автоматизация хорошего опыта управления компанией.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/>
                        <a:t>Координация людей разных географических территорий, должностей, функций для решения задачи или проекта.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Microsoft Sans Serif" panose="020B0604020202020204" pitchFamily="34" charset="0"/>
                      </a:endParaRPr>
                    </a:p>
                  </a:txBody>
                  <a:tcPr marL="57680" marR="576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4866" y="1151166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Бизнес потребности и типичные проблемы организаций и управленцев:</a:t>
            </a:r>
            <a:endParaRPr lang="ru-RU" sz="14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endParaRPr lang="ru-RU" sz="14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2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Наше решение — СУ </a:t>
            </a:r>
            <a:r>
              <a:rPr lang="ru-RU" sz="32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«</a:t>
            </a:r>
            <a:r>
              <a:rPr lang="ru-RU" sz="32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ГАНДИВА»</a:t>
            </a:r>
            <a:endParaRPr lang="ru-RU" sz="32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b="1" dirty="0">
                <a:latin typeface="Candara" panose="020E0502030303020204" pitchFamily="34" charset="0"/>
                <a:cs typeface="Microsoft Sans Serif" panose="020B0604020202020204" pitchFamily="34" charset="0"/>
              </a:rPr>
              <a:t>Современный инструмент для управления компанией, сервисным подразделением и взаимодействием </a:t>
            </a:r>
            <a:r>
              <a:rPr lang="ru-RU" sz="1400" b="1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сотрудников.</a:t>
            </a:r>
          </a:p>
          <a:p>
            <a:pPr marL="0" indent="0">
              <a:buNone/>
            </a:pPr>
            <a:r>
              <a:rPr lang="ru-RU" sz="1200" dirty="0">
                <a:latin typeface="Candara" panose="020E0502030303020204" pitchFamily="34" charset="0"/>
                <a:cs typeface="Microsoft Sans Serif" panose="020B0604020202020204" pitchFamily="34" charset="0"/>
              </a:rPr>
              <a:t>Позволяет:</a:t>
            </a:r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Правильно </a:t>
            </a:r>
            <a:r>
              <a:rPr lang="ru-RU" sz="1200" dirty="0">
                <a:latin typeface="Candara" panose="020E0502030303020204" pitchFamily="34" charset="0"/>
                <a:cs typeface="Microsoft Sans Serif" panose="020B0604020202020204" pitchFamily="34" charset="0"/>
              </a:rPr>
              <a:t>поддержать оказываемые сервисы технологически;</a:t>
            </a:r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Управлять </a:t>
            </a:r>
            <a:r>
              <a:rPr lang="ru-RU" sz="1200" dirty="0">
                <a:latin typeface="Candara" panose="020E0502030303020204" pitchFamily="34" charset="0"/>
                <a:cs typeface="Microsoft Sans Serif" panose="020B0604020202020204" pitchFamily="34" charset="0"/>
              </a:rPr>
              <a:t>своими ресурсами (загрузкой, SLA, оценка деятельности, т.д.);</a:t>
            </a:r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Повысить </a:t>
            </a:r>
            <a:r>
              <a:rPr lang="ru-RU" sz="1200" dirty="0">
                <a:latin typeface="Candara" panose="020E0502030303020204" pitchFamily="34" charset="0"/>
                <a:cs typeface="Microsoft Sans Serif" panose="020B0604020202020204" pitchFamily="34" charset="0"/>
              </a:rPr>
              <a:t>удовлетворенность качеством работы подразделений;</a:t>
            </a:r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Показать </a:t>
            </a:r>
            <a:r>
              <a:rPr lang="ru-RU" sz="1200" dirty="0">
                <a:latin typeface="Candara" panose="020E0502030303020204" pitchFamily="34" charset="0"/>
                <a:cs typeface="Microsoft Sans Serif" panose="020B0604020202020204" pitchFamily="34" charset="0"/>
              </a:rPr>
              <a:t>в цифрах деятельность </a:t>
            </a: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подразделения (</a:t>
            </a:r>
            <a:r>
              <a:rPr lang="ru-RU" sz="1200" dirty="0">
                <a:latin typeface="Candara" panose="020E0502030303020204" pitchFamily="34" charset="0"/>
                <a:cs typeface="Microsoft Sans Serif" panose="020B0604020202020204" pitchFamily="34" charset="0"/>
              </a:rPr>
              <a:t>отчитаться</a:t>
            </a: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).</a:t>
            </a:r>
          </a:p>
          <a:p>
            <a:pPr marL="0" indent="0">
              <a:lnSpc>
                <a:spcPct val="80000"/>
              </a:lnSpc>
              <a:buNone/>
            </a:pPr>
            <a:endParaRPr lang="ru-RU" sz="12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Решает:</a:t>
            </a:r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ru-RU" sz="1200" dirty="0">
                <a:latin typeface="Candara" panose="020E0502030303020204" pitchFamily="34" charset="0"/>
                <a:cs typeface="Microsoft Sans Serif" panose="020B0604020202020204" pitchFamily="34" charset="0"/>
              </a:rPr>
              <a:t>Контроль исполнительской </a:t>
            </a: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дисциплины;</a:t>
            </a:r>
            <a:endParaRPr lang="ru-RU" sz="12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ru-RU" sz="1200" dirty="0">
                <a:latin typeface="Candara" panose="020E0502030303020204" pitchFamily="34" charset="0"/>
                <a:cs typeface="Microsoft Sans Serif" panose="020B0604020202020204" pitchFamily="34" charset="0"/>
              </a:rPr>
              <a:t>Оценка загрузки персонала ретроспективно и </a:t>
            </a: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перспективно;</a:t>
            </a:r>
            <a:endParaRPr lang="ru-RU" sz="12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ru-RU" sz="1200" dirty="0">
                <a:latin typeface="Candara" panose="020E0502030303020204" pitchFamily="34" charset="0"/>
                <a:cs typeface="Microsoft Sans Serif" panose="020B0604020202020204" pitchFamily="34" charset="0"/>
              </a:rPr>
              <a:t>Управление внутренними процессами компании, находясь вне </a:t>
            </a: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офиса;</a:t>
            </a:r>
            <a:endParaRPr lang="ru-RU" sz="12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ru-RU" sz="1200" dirty="0">
                <a:latin typeface="Candara" panose="020E0502030303020204" pitchFamily="34" charset="0"/>
                <a:cs typeface="Microsoft Sans Serif" panose="020B0604020202020204" pitchFamily="34" charset="0"/>
              </a:rPr>
              <a:t>Один общий источник информации о ходе выполнения дела \ задачи \ </a:t>
            </a: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проекта;</a:t>
            </a:r>
            <a:endParaRPr lang="ru-RU" sz="12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Знаю, </a:t>
            </a:r>
            <a:r>
              <a:rPr lang="ru-RU" sz="1200" dirty="0">
                <a:latin typeface="Candara" panose="020E0502030303020204" pitchFamily="34" charset="0"/>
                <a:cs typeface="Microsoft Sans Serif" panose="020B0604020202020204" pitchFamily="34" charset="0"/>
              </a:rPr>
              <a:t>кто выполняет много работы с высоким качеством, а кто </a:t>
            </a: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наоборот;</a:t>
            </a:r>
            <a:endParaRPr lang="ru-RU" sz="12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Знаю, </a:t>
            </a:r>
            <a:r>
              <a:rPr lang="ru-RU" sz="1200" dirty="0">
                <a:latin typeface="Candara" panose="020E0502030303020204" pitchFamily="34" charset="0"/>
                <a:cs typeface="Microsoft Sans Serif" panose="020B0604020202020204" pitchFamily="34" charset="0"/>
              </a:rPr>
              <a:t>кого можно сократить в трудные времена.</a:t>
            </a:r>
          </a:p>
          <a:p>
            <a:pPr marL="0" indent="0">
              <a:lnSpc>
                <a:spcPct val="80000"/>
              </a:lnSpc>
              <a:buNone/>
            </a:pPr>
            <a:endParaRPr lang="ru-RU" sz="1100" dirty="0" smtClean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1200" dirty="0">
                <a:latin typeface="Candara" panose="020E0502030303020204" pitchFamily="34" charset="0"/>
                <a:cs typeface="Microsoft Sans Serif" panose="020B0604020202020204" pitchFamily="34" charset="0"/>
              </a:rPr>
              <a:t>Экономические </a:t>
            </a: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выгоды:</a:t>
            </a:r>
            <a:endParaRPr lang="ru-RU" sz="12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ru-RU" sz="1200" dirty="0">
                <a:latin typeface="Candara" panose="020E0502030303020204" pitchFamily="34" charset="0"/>
                <a:cs typeface="Microsoft Sans Serif" panose="020B0604020202020204" pitchFamily="34" charset="0"/>
              </a:rPr>
              <a:t>Внедрение системы высвобождает 30% времени сервисного персонала;</a:t>
            </a:r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ru-RU" sz="1200" dirty="0">
                <a:latin typeface="Candara" panose="020E0502030303020204" pitchFamily="34" charset="0"/>
                <a:cs typeface="Microsoft Sans Serif" panose="020B0604020202020204" pitchFamily="34" charset="0"/>
              </a:rPr>
              <a:t>Позволяет повысить эффективность использования активов и повысить ROI;</a:t>
            </a:r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Снижение непродуктивного </a:t>
            </a:r>
            <a:r>
              <a:rPr lang="ru-RU" sz="1200" dirty="0">
                <a:latin typeface="Candara" panose="020E0502030303020204" pitchFamily="34" charset="0"/>
                <a:cs typeface="Microsoft Sans Serif" panose="020B0604020202020204" pitchFamily="34" charset="0"/>
              </a:rPr>
              <a:t>персонала минимум на 5</a:t>
            </a: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%.</a:t>
            </a:r>
          </a:p>
          <a:p>
            <a:pPr marL="0" indent="0">
              <a:lnSpc>
                <a:spcPct val="80000"/>
              </a:lnSpc>
              <a:buNone/>
            </a:pPr>
            <a:endParaRPr lang="ru-RU" sz="12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200" b="1" dirty="0">
                <a:latin typeface="Candara" panose="020E0502030303020204" pitchFamily="34" charset="0"/>
                <a:cs typeface="Microsoft Sans Serif" panose="020B0604020202020204" pitchFamily="34" charset="0"/>
              </a:rPr>
              <a:t>Система состоит из </a:t>
            </a:r>
            <a:r>
              <a:rPr lang="ru-RU" sz="1200" b="1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4 </a:t>
            </a:r>
            <a:r>
              <a:rPr lang="ru-RU" sz="1200" b="1" dirty="0">
                <a:latin typeface="Candara" panose="020E0502030303020204" pitchFamily="34" charset="0"/>
                <a:cs typeface="Microsoft Sans Serif" panose="020B0604020202020204" pitchFamily="34" charset="0"/>
              </a:rPr>
              <a:t>основных блоков</a:t>
            </a:r>
            <a:r>
              <a:rPr lang="ru-RU" sz="1200" b="1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endParaRPr lang="ru-RU" sz="12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ru-RU" sz="1200" b="1" dirty="0">
                <a:latin typeface="Candara" panose="020E0502030303020204" pitchFamily="34" charset="0"/>
                <a:cs typeface="Microsoft Sans Serif" panose="020B0604020202020204" pitchFamily="34" charset="0"/>
              </a:rPr>
              <a:t>Управление задачами</a:t>
            </a:r>
          </a:p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ru-RU" sz="1200" b="1" dirty="0">
                <a:latin typeface="Candara" panose="020E0502030303020204" pitchFamily="34" charset="0"/>
                <a:cs typeface="Microsoft Sans Serif" panose="020B0604020202020204" pitchFamily="34" charset="0"/>
              </a:rPr>
              <a:t>Управление сервисами</a:t>
            </a:r>
          </a:p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ru-RU" sz="1200" b="1" dirty="0">
                <a:latin typeface="Candara" panose="020E0502030303020204" pitchFamily="34" charset="0"/>
                <a:cs typeface="Microsoft Sans Serif" panose="020B0604020202020204" pitchFamily="34" charset="0"/>
              </a:rPr>
              <a:t>Управление проектами</a:t>
            </a:r>
          </a:p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ru-RU" sz="1200" b="1" dirty="0">
                <a:latin typeface="Candara" panose="020E0502030303020204" pitchFamily="34" charset="0"/>
                <a:cs typeface="Microsoft Sans Serif" panose="020B0604020202020204" pitchFamily="34" charset="0"/>
              </a:rPr>
              <a:t>Отчётность</a:t>
            </a:r>
          </a:p>
          <a:p>
            <a:pPr marL="0" indent="0">
              <a:lnSpc>
                <a:spcPct val="80000"/>
              </a:lnSpc>
              <a:buNone/>
            </a:pPr>
            <a:endParaRPr lang="ru-RU" sz="12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Преимущества собственного ядра</a:t>
            </a:r>
            <a:endParaRPr lang="ru-RU" sz="32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7888" y="1484784"/>
            <a:ext cx="8208912" cy="25922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Candara" panose="020E0502030303020204" pitchFamily="34" charset="0"/>
              </a:rPr>
              <a:t>Microsoft </a:t>
            </a:r>
            <a:r>
              <a:rPr lang="ru-RU" sz="2400" dirty="0" smtClean="0">
                <a:latin typeface="Candara" panose="020E0502030303020204" pitchFamily="34" charset="0"/>
              </a:rPr>
              <a:t>.</a:t>
            </a:r>
            <a:r>
              <a:rPr lang="en-US" sz="2400" dirty="0" smtClean="0">
                <a:latin typeface="Candara" panose="020E0502030303020204" pitchFamily="34" charset="0"/>
              </a:rPr>
              <a:t>NET, C#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sz="2400" dirty="0">
                <a:latin typeface="Candara" panose="020E0502030303020204" pitchFamily="34" charset="0"/>
              </a:rPr>
              <a:t>Microsoft SQL, Microsoft Entity </a:t>
            </a:r>
            <a:r>
              <a:rPr lang="en-US" sz="2400" dirty="0" smtClean="0">
                <a:latin typeface="Candara" panose="020E0502030303020204" pitchFamily="34" charset="0"/>
              </a:rPr>
              <a:t>Framework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Candara" panose="020E0502030303020204" pitchFamily="34" charset="0"/>
              </a:rPr>
              <a:t>Windows Server + IIS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Candara" panose="020E0502030303020204" pitchFamily="34" charset="0"/>
              </a:rPr>
              <a:t>Microsoft ASP.NET, MVC, DDD</a:t>
            </a:r>
            <a:endParaRPr lang="ru-RU" sz="2400" dirty="0">
              <a:latin typeface="Candara" panose="020E0502030303020204" pitchFamily="34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79512" y="39421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Интеграция</a:t>
            </a:r>
            <a:endParaRPr lang="ru-RU" sz="32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477888" y="4941168"/>
            <a:ext cx="7478488" cy="1458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US" sz="2400" dirty="0" smtClean="0">
                <a:latin typeface="Candara" panose="020E0502030303020204" pitchFamily="34" charset="0"/>
              </a:rPr>
              <a:t>Active Directory, Microsoft Exchange</a:t>
            </a:r>
          </a:p>
          <a:p>
            <a:pPr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US" sz="2400" dirty="0" smtClean="0">
                <a:latin typeface="Candara" panose="020E0502030303020204" pitchFamily="34" charset="0"/>
              </a:rPr>
              <a:t>API</a:t>
            </a:r>
            <a:endParaRPr lang="ru-RU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Блок «Задачи»</a:t>
            </a:r>
            <a:endParaRPr lang="ru-RU" sz="32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2819163" cy="564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5508104" y="1262311"/>
            <a:ext cx="432048" cy="14401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724128" y="1700807"/>
            <a:ext cx="288032" cy="12721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724128" y="1828019"/>
            <a:ext cx="288032" cy="12164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148064" y="1949659"/>
            <a:ext cx="864096" cy="12721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361410" y="2634157"/>
            <a:ext cx="1594966" cy="1730947"/>
          </a:xfrm>
          <a:prstGeom prst="roundRect">
            <a:avLst>
              <a:gd name="adj" fmla="val 3330"/>
            </a:avLst>
          </a:prstGeom>
          <a:noFill/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292080" y="3861048"/>
            <a:ext cx="936104" cy="416668"/>
          </a:xfrm>
          <a:prstGeom prst="roundRect">
            <a:avLst>
              <a:gd name="adj" fmla="val 12551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292080" y="4323853"/>
            <a:ext cx="936104" cy="709305"/>
          </a:xfrm>
          <a:prstGeom prst="roundRect">
            <a:avLst>
              <a:gd name="adj" fmla="val 955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292080" y="5085184"/>
            <a:ext cx="936104" cy="936104"/>
          </a:xfrm>
          <a:prstGeom prst="roundRect">
            <a:avLst>
              <a:gd name="adj" fmla="val 7854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81240" y="1268760"/>
            <a:ext cx="72008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1262311"/>
            <a:ext cx="144016" cy="14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104" y="1196752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1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06504" y="1694706"/>
            <a:ext cx="144016" cy="1333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678512" y="1694706"/>
            <a:ext cx="72008" cy="1333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607322" y="1634917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2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84044" y="1828020"/>
            <a:ext cx="72008" cy="121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606504" y="1828019"/>
            <a:ext cx="144016" cy="1216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607322" y="1762741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3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25604" y="1949660"/>
            <a:ext cx="72008" cy="1333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294934" y="2634158"/>
            <a:ext cx="72008" cy="1333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217394" y="2634157"/>
            <a:ext cx="144016" cy="1333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4310335">
            <a:off x="6325554" y="2591148"/>
            <a:ext cx="68493" cy="11428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147059" y="1949659"/>
            <a:ext cx="123800" cy="127211"/>
          </a:xfrm>
          <a:prstGeom prst="round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153596" y="1893205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4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22409" y="2574356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5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153596" y="3861048"/>
            <a:ext cx="144016" cy="1333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4310335">
            <a:off x="5261756" y="3818039"/>
            <a:ext cx="68493" cy="11428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5148064" y="3802421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6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151986" y="4323853"/>
            <a:ext cx="144016" cy="1333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 rot="4310335">
            <a:off x="5260146" y="4280844"/>
            <a:ext cx="68493" cy="11428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148064" y="4265226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7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154996" y="5085184"/>
            <a:ext cx="144016" cy="1333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 rot="4310335">
            <a:off x="5263156" y="5042175"/>
            <a:ext cx="68493" cy="11428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5157415" y="5028729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8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64" name="Объект 4"/>
          <p:cNvSpPr>
            <a:spLocks noGrp="1"/>
          </p:cNvSpPr>
          <p:nvPr>
            <p:ph idx="1"/>
          </p:nvPr>
        </p:nvSpPr>
        <p:spPr>
          <a:xfrm>
            <a:off x="447220" y="908720"/>
            <a:ext cx="4464496" cy="48965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200" b="1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Любые поручения под контролем:</a:t>
            </a: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r>
              <a:rPr lang="ru-RU" sz="1200" dirty="0">
                <a:latin typeface="Candara" panose="020E0502030303020204" pitchFamily="34" charset="0"/>
                <a:cs typeface="Microsoft Sans Serif" panose="020B0604020202020204" pitchFamily="34" charset="0"/>
              </a:rPr>
              <a:t>Возможность создать напоминания в </a:t>
            </a:r>
            <a:r>
              <a:rPr lang="ru-RU" sz="1200" dirty="0" err="1">
                <a:latin typeface="Candara" panose="020E0502030303020204" pitchFamily="34" charset="0"/>
                <a:cs typeface="Microsoft Sans Serif" panose="020B0604020202020204" pitchFamily="34" charset="0"/>
              </a:rPr>
              <a:t>Outlook</a:t>
            </a:r>
            <a:r>
              <a:rPr lang="ru-RU" sz="1200" dirty="0">
                <a:latin typeface="Candara" panose="020E0502030303020204" pitchFamily="34" charset="0"/>
                <a:cs typeface="Microsoft Sans Serif" panose="020B0604020202020204" pitchFamily="34" charset="0"/>
              </a:rPr>
              <a:t>, добавить в избранное, использовать шаблоны</a:t>
            </a: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;</a:t>
            </a: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endParaRPr lang="ru-RU" sz="12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r>
              <a:rPr lang="ru-RU" sz="1200" dirty="0">
                <a:latin typeface="Candara" panose="020E0502030303020204" pitchFamily="34" charset="0"/>
                <a:cs typeface="Microsoft Sans Serif" panose="020B0604020202020204" pitchFamily="34" charset="0"/>
              </a:rPr>
              <a:t>Позволяет четко формулировать результат, отслеживать статус в любой момент</a:t>
            </a: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;</a:t>
            </a: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endParaRPr lang="ru-RU" sz="12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Возможность </a:t>
            </a:r>
            <a:r>
              <a:rPr lang="ru-RU" sz="1200" dirty="0">
                <a:latin typeface="Candara" panose="020E0502030303020204" pitchFamily="34" charset="0"/>
                <a:cs typeface="Microsoft Sans Serif" panose="020B0604020202020204" pitchFamily="34" charset="0"/>
              </a:rPr>
              <a:t>задать приоритет </a:t>
            </a: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(Матрица Эйзенхауэра)</a:t>
            </a:r>
            <a:r>
              <a:rPr lang="en-US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;</a:t>
            </a:r>
            <a:endParaRPr lang="ru-RU" sz="1200" dirty="0" smtClean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endParaRPr lang="ru-RU" sz="1200" dirty="0" smtClean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Позволяет принимать и оценивать работу по итогу выполнения;</a:t>
            </a: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endParaRPr lang="ru-RU" sz="1200" dirty="0" smtClean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Комментарии и возможность компоновки дискуссий (вопрос-ответ);</a:t>
            </a: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endParaRPr lang="ru-RU" sz="1200" dirty="0" smtClean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r>
              <a:rPr lang="ru-RU" sz="1200" dirty="0">
                <a:latin typeface="Candara" panose="020E0502030303020204" pitchFamily="34" charset="0"/>
                <a:cs typeface="Microsoft Sans Serif" panose="020B0604020202020204" pitchFamily="34" charset="0"/>
              </a:rPr>
              <a:t>Позволяет качественно делегировать задачу без искажения информации и включать в процесс обозревателей</a:t>
            </a: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;</a:t>
            </a: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endParaRPr lang="ru-RU" sz="1200" dirty="0" smtClean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r>
              <a:rPr lang="ru-RU" sz="1200" dirty="0">
                <a:latin typeface="Candara" panose="020E0502030303020204" pitchFamily="34" charset="0"/>
                <a:cs typeface="Microsoft Sans Serif" panose="020B0604020202020204" pitchFamily="34" charset="0"/>
              </a:rPr>
              <a:t>Предусматривает возможность объединить в задаче вложенные заявки и связанные задачи</a:t>
            </a: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;</a:t>
            </a: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endParaRPr lang="ru-RU" sz="1200" dirty="0" smtClean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r>
              <a:rPr lang="ru-RU" sz="12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Вспомогательные материалы, список коротких дел. </a:t>
            </a:r>
            <a:endParaRPr lang="ru-RU" sz="1800" b="1" dirty="0">
              <a:latin typeface="Candara" panose="020E050203030302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81262" y="1995410"/>
            <a:ext cx="144016" cy="14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1262" y="1499587"/>
            <a:ext cx="144016" cy="14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282429" y="1442973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1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81262" y="2504273"/>
            <a:ext cx="144016" cy="14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282429" y="1944307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2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81262" y="2852936"/>
            <a:ext cx="144016" cy="14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81262" y="3255838"/>
            <a:ext cx="144016" cy="14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81262" y="3752821"/>
            <a:ext cx="144016" cy="14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81262" y="4265977"/>
            <a:ext cx="144016" cy="14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281262" y="4762177"/>
            <a:ext cx="144016" cy="14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282429" y="2451246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3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82429" y="2801833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4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82429" y="3204735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5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82429" y="3701718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6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2429" y="4214874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7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82429" y="4711074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8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282468" y="1410776"/>
            <a:ext cx="934926" cy="265845"/>
          </a:xfrm>
          <a:prstGeom prst="roundRect">
            <a:avLst>
              <a:gd name="adj" fmla="val 12551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145683" y="1404077"/>
            <a:ext cx="144016" cy="1333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/>
          <p:cNvSpPr/>
          <p:nvPr/>
        </p:nvSpPr>
        <p:spPr>
          <a:xfrm rot="4310335">
            <a:off x="5230470" y="1365456"/>
            <a:ext cx="68493" cy="11428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5144555" y="1348220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6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Блок «Заявки»</a:t>
            </a:r>
            <a:endParaRPr lang="ru-RU" sz="32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836713"/>
            <a:ext cx="2880319" cy="55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5364088" y="1412776"/>
            <a:ext cx="936104" cy="2880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364088" y="1984548"/>
            <a:ext cx="936104" cy="517502"/>
          </a:xfrm>
          <a:prstGeom prst="roundRect">
            <a:avLst>
              <a:gd name="adj" fmla="val 10421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444208" y="2924944"/>
            <a:ext cx="1656184" cy="2880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364088" y="3717032"/>
            <a:ext cx="936104" cy="1008112"/>
          </a:xfrm>
          <a:prstGeom prst="roundRect">
            <a:avLst>
              <a:gd name="adj" fmla="val 717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364088" y="4797152"/>
            <a:ext cx="936104" cy="936104"/>
          </a:xfrm>
          <a:prstGeom prst="roundRect">
            <a:avLst>
              <a:gd name="adj" fmla="val 8188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0072" y="1412776"/>
            <a:ext cx="144016" cy="1333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4310335">
            <a:off x="5328232" y="1369767"/>
            <a:ext cx="68493" cy="11428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225299" y="1354149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1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25501" y="1984548"/>
            <a:ext cx="144016" cy="1333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4310335">
            <a:off x="5333661" y="1941539"/>
            <a:ext cx="68493" cy="11428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225299" y="1928093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2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00192" y="2924944"/>
            <a:ext cx="144016" cy="1333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4310335">
            <a:off x="6408352" y="2881935"/>
            <a:ext cx="68493" cy="11428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300192" y="2868489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3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23891" y="3717032"/>
            <a:ext cx="144016" cy="1333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4310335">
            <a:off x="5332051" y="3674023"/>
            <a:ext cx="68493" cy="11428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220072" y="3658405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4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28720" y="4797152"/>
            <a:ext cx="144016" cy="1333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4310335">
            <a:off x="5336880" y="4754143"/>
            <a:ext cx="68493" cy="11428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229320" y="4738525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5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5" name="Объект 4"/>
          <p:cNvSpPr>
            <a:spLocks noGrp="1"/>
          </p:cNvSpPr>
          <p:nvPr>
            <p:ph idx="1"/>
          </p:nvPr>
        </p:nvSpPr>
        <p:spPr>
          <a:xfrm>
            <a:off x="323528" y="1268760"/>
            <a:ext cx="4824536" cy="48965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Понятный сервис по четким критериям:</a:t>
            </a: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r>
              <a:rPr lang="ru-RU" sz="15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Командная </a:t>
            </a:r>
            <a:r>
              <a:rPr lang="ru-RU" sz="1500" dirty="0">
                <a:latin typeface="Candara" panose="020E0502030303020204" pitchFamily="34" charset="0"/>
                <a:cs typeface="Microsoft Sans Serif" panose="020B0604020202020204" pitchFamily="34" charset="0"/>
              </a:rPr>
              <a:t>и в </a:t>
            </a:r>
            <a:r>
              <a:rPr lang="ru-RU" sz="15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то же время персональная ответственность за исполнение;</a:t>
            </a: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endParaRPr lang="ru-RU" sz="15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r>
              <a:rPr lang="ru-RU" sz="1500" dirty="0">
                <a:latin typeface="Candara" panose="020E0502030303020204" pitchFamily="34" charset="0"/>
                <a:cs typeface="Microsoft Sans Serif" panose="020B0604020202020204" pitchFamily="34" charset="0"/>
              </a:rPr>
              <a:t>Инструмент для руководителей по отслеживанию текущих операционных процессов</a:t>
            </a:r>
            <a:r>
              <a:rPr lang="en-US" sz="1500" dirty="0">
                <a:latin typeface="Candara" panose="020E0502030303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dirty="0">
                <a:latin typeface="Candara" panose="020E0502030303020204" pitchFamily="34" charset="0"/>
                <a:cs typeface="Microsoft Sans Serif" panose="020B0604020202020204" pitchFamily="34" charset="0"/>
              </a:rPr>
              <a:t>(контроль отклонения от нормативов</a:t>
            </a:r>
            <a:r>
              <a:rPr lang="ru-RU" sz="15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);</a:t>
            </a: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endParaRPr lang="ru-RU" sz="15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r>
              <a:rPr lang="ru-RU" sz="1500" dirty="0">
                <a:latin typeface="Candara" panose="020E0502030303020204" pitchFamily="34" charset="0"/>
                <a:cs typeface="Microsoft Sans Serif" panose="020B0604020202020204" pitchFamily="34" charset="0"/>
              </a:rPr>
              <a:t>Позволяет связать с определенным сервисом любое количество дополнительных полей как ручного ввода, так и привязанных к справочникам. </a:t>
            </a:r>
            <a:endParaRPr lang="ru-RU" sz="1500" dirty="0" smtClean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endParaRPr lang="ru-RU" sz="15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r>
              <a:rPr lang="ru-RU" sz="15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Функции «Согласование» и «Обозревание»;</a:t>
            </a: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endParaRPr lang="ru-RU" sz="1500" dirty="0" smtClean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r>
              <a:rPr lang="ru-RU" sz="15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Зависимые заявки. Время выполнения одной начинается сразу после закрытия другой;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78345" y="1811921"/>
            <a:ext cx="144016" cy="14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79512" y="1755307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1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78345" y="2477502"/>
            <a:ext cx="144016" cy="14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79512" y="2420888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2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8345" y="3269590"/>
            <a:ext cx="144016" cy="14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79512" y="3212976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3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78345" y="4133686"/>
            <a:ext cx="144016" cy="14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179512" y="4077072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4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78345" y="4571326"/>
            <a:ext cx="144016" cy="14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179512" y="4514712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5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Блок «Проекты»</a:t>
            </a:r>
            <a:endParaRPr lang="ru-RU" sz="32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638" y="3212976"/>
            <a:ext cx="6517140" cy="327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91680" y="3861048"/>
            <a:ext cx="2448272" cy="637369"/>
          </a:xfrm>
          <a:prstGeom prst="roundRect">
            <a:avLst>
              <a:gd name="adj" fmla="val 10421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Направляет всех участников проекта на запланированный результат и позволяет управлять отклонениями: </a:t>
            </a: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r>
              <a:rPr lang="ru-RU" sz="16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Берёт под контроль достижение результата;</a:t>
            </a:r>
            <a:endParaRPr lang="ru-RU" sz="16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r>
              <a:rPr lang="ru-RU" sz="16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Обеспечивает концентрацию всей информации по проекту в одном месте, на одном экране;</a:t>
            </a:r>
            <a:endParaRPr lang="ru-RU" sz="16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r>
              <a:rPr lang="ru-RU" sz="16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Зависимости заявок/задач/проектов в рамках одного проекта;</a:t>
            </a:r>
            <a:endParaRPr lang="ru-RU" sz="16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r>
              <a:rPr lang="ru-RU" sz="16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Координация служб между собой;</a:t>
            </a:r>
          </a:p>
          <a:p>
            <a:pPr marL="0" indent="0">
              <a:lnSpc>
                <a:spcPct val="80000"/>
              </a:lnSpc>
              <a:buClr>
                <a:schemeClr val="bg1"/>
              </a:buClr>
              <a:buNone/>
            </a:pPr>
            <a:r>
              <a:rPr lang="ru-RU" sz="16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План-факторный анализ. </a:t>
            </a:r>
            <a:endParaRPr lang="ru-RU" sz="16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8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800" b="1" dirty="0">
              <a:latin typeface="Candara" panose="020E0502030303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53093" y="3861048"/>
            <a:ext cx="144016" cy="1333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4310335">
            <a:off x="1661253" y="3818039"/>
            <a:ext cx="68493" cy="11428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553093" y="3804593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1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8345" y="1766330"/>
            <a:ext cx="144016" cy="14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79512" y="1709716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1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8345" y="2012551"/>
            <a:ext cx="144016" cy="14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79512" y="1955937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2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345" y="2272707"/>
            <a:ext cx="144016" cy="14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81893" y="2221605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3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8345" y="2492963"/>
            <a:ext cx="144016" cy="14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79512" y="2436349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4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8345" y="2739184"/>
            <a:ext cx="144016" cy="14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79512" y="2682570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5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51730" y="3762103"/>
            <a:ext cx="6668541" cy="2723207"/>
          </a:xfrm>
          <a:prstGeom prst="roundRect">
            <a:avLst>
              <a:gd name="adj" fmla="val 2026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13144" y="3762103"/>
            <a:ext cx="144016" cy="1333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4310335">
            <a:off x="321304" y="3719094"/>
            <a:ext cx="68493" cy="11428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13144" y="3705648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2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491880" y="4725144"/>
            <a:ext cx="648072" cy="1584176"/>
          </a:xfrm>
          <a:prstGeom prst="roundRect">
            <a:avLst>
              <a:gd name="adj" fmla="val 10421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353293" y="4725144"/>
            <a:ext cx="144016" cy="1333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4310335">
            <a:off x="3461453" y="4682135"/>
            <a:ext cx="68493" cy="11428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3351683" y="4668689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4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427984" y="4725144"/>
            <a:ext cx="2088232" cy="1584176"/>
          </a:xfrm>
          <a:prstGeom prst="roundRect">
            <a:avLst>
              <a:gd name="adj" fmla="val 380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283968" y="4722971"/>
            <a:ext cx="144016" cy="1333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 rot="4310335">
            <a:off x="4392128" y="4679962"/>
            <a:ext cx="68493" cy="11428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4282358" y="4668689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5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76678" y="4914910"/>
            <a:ext cx="178898" cy="1394410"/>
          </a:xfrm>
          <a:prstGeom prst="roundRect">
            <a:avLst>
              <a:gd name="adj" fmla="val 2722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35934" y="4912737"/>
            <a:ext cx="144016" cy="1333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4310335">
            <a:off x="544094" y="4869728"/>
            <a:ext cx="68493" cy="11428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41363" y="4856284"/>
            <a:ext cx="1440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3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Возможности и преимущества</a:t>
            </a:r>
            <a:br>
              <a:rPr lang="ru-RU" sz="32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32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для бизнеса клиента</a:t>
            </a:r>
            <a:endParaRPr lang="ru-RU" sz="32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966982"/>
              </p:ext>
            </p:extLst>
          </p:nvPr>
        </p:nvGraphicFramePr>
        <p:xfrm>
          <a:off x="539552" y="1628800"/>
          <a:ext cx="8086636" cy="515371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224136"/>
                <a:gridCol w="3096344"/>
                <a:gridCol w="3766156"/>
              </a:tblGrid>
              <a:tr h="126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7680" marR="576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ndara" panose="020E0502030303020204" pitchFamily="34" charset="0"/>
                        </a:rPr>
                        <a:t>Вариант 1</a:t>
                      </a:r>
                    </a:p>
                  </a:txBody>
                  <a:tcPr marL="57680" marR="576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Candara" panose="020E0502030303020204" pitchFamily="34" charset="0"/>
                        </a:rPr>
                        <a:t>Вариант 2</a:t>
                      </a:r>
                    </a:p>
                  </a:txBody>
                  <a:tcPr marL="57680" marR="576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кого</a:t>
                      </a:r>
                      <a:endParaRPr lang="ru-RU" sz="10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80" marR="576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Холдинги. </a:t>
                      </a:r>
                      <a:endParaRPr lang="ru-RU" sz="1000" b="1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80" marR="576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Компании, численностью от 500 человек.</a:t>
                      </a:r>
                    </a:p>
                  </a:txBody>
                  <a:tcPr marL="57680" marR="576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</a:tr>
              <a:tr h="8590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7680" marR="576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Компании с количеством уровней управления от 4</a:t>
                      </a:r>
                      <a:r>
                        <a:rPr lang="en-US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Наличие выделенных внутренних сервисных подразделений или филиалов (2 и более)</a:t>
                      </a:r>
                      <a:r>
                        <a:rPr lang="en-US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000" b="1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 сервисного подразделения</a:t>
                      </a:r>
                      <a:r>
                        <a:rPr lang="en-US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00" b="1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80" marR="576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kern="12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Холдинги с общими сервисными подразделениями.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Собственник;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Ген. директор;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Команда ген. директора (1-й круг подчинения) \ </a:t>
                      </a:r>
                      <a:r>
                        <a:rPr lang="en-US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\ </a:t>
                      </a:r>
                      <a:r>
                        <a:rPr lang="en-US" sz="1000" b="1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CxO</a:t>
                      </a:r>
                      <a:endParaRPr lang="ru-RU" sz="1000" b="1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Компании с новой командой управленцев (ГД и со).</a:t>
                      </a:r>
                    </a:p>
                  </a:txBody>
                  <a:tcPr marL="57680" marR="576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</a:tr>
              <a:tr h="1289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ndara" panose="020E0502030303020204" pitchFamily="34" charset="0"/>
                        </a:rPr>
                        <a:t>Новые возможности для компании</a:t>
                      </a:r>
                      <a:endParaRPr lang="ru-RU" sz="10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7680" marR="576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endParaRPr lang="ru-RU" sz="1000" kern="1200" dirty="0" smtClean="0">
                        <a:latin typeface="Candara" panose="020E0502030303020204" pitchFamily="34" charset="0"/>
                      </a:endParaRP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 smtClean="0">
                          <a:latin typeface="Candara" panose="020E0502030303020204" pitchFamily="34" charset="0"/>
                        </a:rPr>
                        <a:t>Измеряемые сервисные-подразделения (контроль загрузки сотрудников);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 smtClean="0">
                          <a:latin typeface="Candara" panose="020E0502030303020204" pitchFamily="34" charset="0"/>
                        </a:rPr>
                        <a:t>Позволяет сбалансировать стоимость сервиса и его уровень;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 smtClean="0">
                          <a:latin typeface="Candara" panose="020E0502030303020204" pitchFamily="34" charset="0"/>
                        </a:rPr>
                        <a:t>Прозрачность загрузки персонала;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 smtClean="0">
                          <a:latin typeface="Candara" panose="020E0502030303020204" pitchFamily="34" charset="0"/>
                        </a:rPr>
                        <a:t>Повышение ответственности сотрудников сервисного подразделения;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 smtClean="0">
                          <a:latin typeface="Candara" panose="020E0502030303020204" pitchFamily="34" charset="0"/>
                        </a:rPr>
                        <a:t>Рост продуктивности и эффективности сервисного персонала;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 smtClean="0">
                          <a:latin typeface="Candara" panose="020E0502030303020204" pitchFamily="34" charset="0"/>
                        </a:rPr>
                        <a:t>Высвобождение части ресурсов;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 smtClean="0">
                          <a:latin typeface="Candara" panose="020E0502030303020204" pitchFamily="34" charset="0"/>
                        </a:rPr>
                        <a:t>Все решения фиксируются и отслеживается жизненный цикл принятых решений.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7680" marR="576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endParaRPr lang="ru-RU" sz="1000" kern="1200" dirty="0" smtClean="0">
                        <a:latin typeface="Candara" panose="020E0502030303020204" pitchFamily="34" charset="0"/>
                      </a:endParaRP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 smtClean="0">
                          <a:latin typeface="Candara" panose="020E0502030303020204" pitchFamily="34" charset="0"/>
                        </a:rPr>
                        <a:t>Все действия, связанные с коммуникациями в процессе управления в одной системе.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 smtClean="0">
                          <a:latin typeface="Candara" panose="020E0502030303020204" pitchFamily="34" charset="0"/>
                        </a:rPr>
                        <a:t>Команда топ менеджеров управляет компанией в едином информационном поле первого лица.</a:t>
                      </a:r>
                    </a:p>
                  </a:txBody>
                  <a:tcPr marL="57680" marR="576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65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ndara" panose="020E0502030303020204" pitchFamily="34" charset="0"/>
                        </a:rPr>
                        <a:t>Технологические преимущества</a:t>
                      </a:r>
                      <a:endParaRPr lang="ru-RU" sz="10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7680" marR="576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endParaRPr lang="ru-RU" sz="1000" kern="1200" dirty="0" smtClean="0">
                        <a:latin typeface="Candara" panose="020E0502030303020204" pitchFamily="34" charset="0"/>
                      </a:endParaRP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 smtClean="0">
                          <a:latin typeface="Candara" panose="020E0502030303020204" pitchFamily="34" charset="0"/>
                        </a:rPr>
                        <a:t>Минимальное вмешательство в текущую структуру;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 smtClean="0">
                          <a:latin typeface="Candara" panose="020E0502030303020204" pitchFamily="34" charset="0"/>
                        </a:rPr>
                        <a:t>Минимальные затраты на администрирование;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 err="1" smtClean="0">
                          <a:latin typeface="Candara" panose="020E0502030303020204" pitchFamily="34" charset="0"/>
                        </a:rPr>
                        <a:t>Web</a:t>
                      </a:r>
                      <a:r>
                        <a:rPr lang="ru-RU" sz="1000" kern="1200" dirty="0" smtClean="0">
                          <a:latin typeface="Candara" panose="020E0502030303020204" pitchFamily="34" charset="0"/>
                        </a:rPr>
                        <a:t>–решение, не требует инсталляции; работает на любых клиентских операционных системах;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 smtClean="0">
                          <a:latin typeface="Candara" panose="020E0502030303020204" pitchFamily="34" charset="0"/>
                        </a:rPr>
                        <a:t>Интеграция с AD и др. учётными системами (например, 1С) наличие API.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 smtClean="0">
                          <a:latin typeface="Candara" panose="020E0502030303020204" pitchFamily="34" charset="0"/>
                        </a:rPr>
                        <a:t>Может работать как в инфраструктуре заказчика, так и в облаке.</a:t>
                      </a:r>
                    </a:p>
                  </a:txBody>
                  <a:tcPr marL="57680" marR="576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endParaRPr lang="ru-RU" sz="1000" kern="1200" dirty="0" smtClean="0">
                        <a:latin typeface="Candara" panose="020E0502030303020204" pitchFamily="34" charset="0"/>
                      </a:endParaRP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 err="1" smtClean="0">
                          <a:latin typeface="Candara" panose="020E0502030303020204" pitchFamily="34" charset="0"/>
                        </a:rPr>
                        <a:t>Web</a:t>
                      </a:r>
                      <a:r>
                        <a:rPr lang="ru-RU" sz="1000" kern="1200" dirty="0" smtClean="0">
                          <a:latin typeface="Candara" panose="020E0502030303020204" pitchFamily="34" charset="0"/>
                        </a:rPr>
                        <a:t>–решение (нужен только интернет), из любой точки мира понимаешь, что с бизнесом; 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4"/>
                        </a:buBlip>
                      </a:pPr>
                      <a:r>
                        <a:rPr lang="ru-RU" sz="1000" kern="1200" dirty="0" smtClean="0">
                          <a:latin typeface="Candara" panose="020E0502030303020204" pitchFamily="34" charset="0"/>
                        </a:rPr>
                        <a:t>Возможность интеграции с другими информационными</a:t>
                      </a:r>
                      <a:r>
                        <a:rPr lang="ru-RU" sz="1000" kern="12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ru-RU" sz="1000" kern="1200" dirty="0" smtClean="0">
                          <a:latin typeface="Candara" panose="020E0502030303020204" pitchFamily="34" charset="0"/>
                        </a:rPr>
                        <a:t>и учётными системами.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Microsoft Sans Serif" panose="020B0604020202020204" pitchFamily="34" charset="0"/>
                      </a:endParaRPr>
                    </a:p>
                  </a:txBody>
                  <a:tcPr marL="57680" marR="576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9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457200" y="908721"/>
            <a:ext cx="8003232" cy="360039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«Не было вначале ничего… Один лишь Хаос – темный и безграничный…»</a:t>
            </a:r>
            <a:endParaRPr lang="ru-RU" sz="18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ru-RU" sz="12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6660232" y="1700808"/>
            <a:ext cx="194421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ru-RU" sz="1400" b="1" dirty="0" smtClean="0">
                <a:latin typeface="Candara" panose="020E0502030303020204" pitchFamily="34" charset="0"/>
              </a:rPr>
              <a:t>Каждое подразделение отвечает за свою функцию и коммуницирует с остальными службами посредством привычных средств связи (эл. почта, телефон, служебные записки)</a:t>
            </a:r>
            <a:endParaRPr lang="ru-RU" sz="1400" b="1" dirty="0">
              <a:latin typeface="Candara" panose="020E0502030303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841" y="1384970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457200" y="908721"/>
            <a:ext cx="8003232" cy="360039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«Не было вначале ничего… Один лишь Хаос – темный и безграничный…»</a:t>
            </a:r>
            <a:endParaRPr lang="ru-RU" sz="18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ru-RU" sz="12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292" y="1700808"/>
            <a:ext cx="8041415" cy="373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6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Знакомьтесь, ГАНДИВА</a:t>
            </a:r>
            <a:endParaRPr lang="ru-RU" sz="32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46" y="1556792"/>
            <a:ext cx="8446952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2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СУ </a:t>
            </a:r>
            <a:r>
              <a:rPr lang="ru-RU" sz="32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«ГАНДИВА» </a:t>
            </a:r>
            <a:r>
              <a:rPr lang="ru-RU" sz="32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— гибкое</a:t>
            </a:r>
            <a:br>
              <a:rPr lang="ru-RU" sz="32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32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управление</a:t>
            </a:r>
            <a:endParaRPr lang="ru-RU" sz="32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323320" y="3645024"/>
            <a:ext cx="648072" cy="813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1400" b="1" dirty="0">
                <a:solidFill>
                  <a:srgbClr val="FF0000"/>
                </a:solidFill>
                <a:latin typeface="Candara" panose="020E0502030303020204" pitchFamily="34" charset="0"/>
              </a:rPr>
              <a:t>4</a:t>
            </a:r>
            <a:endParaRPr lang="ru-RU" sz="14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3923928" y="3645023"/>
            <a:ext cx="648072" cy="813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5</a:t>
            </a:r>
            <a:endParaRPr lang="ru-RU" sz="14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" t="7546"/>
          <a:stretch/>
        </p:blipFill>
        <p:spPr bwMode="auto">
          <a:xfrm>
            <a:off x="647356" y="3335128"/>
            <a:ext cx="2960991" cy="257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t="16796" r="8182" b="14673"/>
          <a:stretch/>
        </p:blipFill>
        <p:spPr bwMode="auto">
          <a:xfrm>
            <a:off x="527161" y="1690349"/>
            <a:ext cx="2172631" cy="10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323320" y="1857144"/>
            <a:ext cx="288032" cy="36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1</a:t>
            </a:r>
            <a:endParaRPr lang="ru-RU" sz="14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Объект 4"/>
          <p:cNvSpPr txBox="1">
            <a:spLocks/>
          </p:cNvSpPr>
          <p:nvPr/>
        </p:nvSpPr>
        <p:spPr>
          <a:xfrm>
            <a:off x="3320315" y="1884552"/>
            <a:ext cx="288032" cy="36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1400" b="1" dirty="0">
                <a:solidFill>
                  <a:srgbClr val="FF0000"/>
                </a:solidFill>
                <a:latin typeface="Candara" panose="020E0502030303020204" pitchFamily="34" charset="0"/>
              </a:rPr>
              <a:t>2</a:t>
            </a:r>
            <a:endParaRPr lang="ru-RU" sz="14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Объект 4"/>
          <p:cNvSpPr txBox="1">
            <a:spLocks/>
          </p:cNvSpPr>
          <p:nvPr/>
        </p:nvSpPr>
        <p:spPr>
          <a:xfrm>
            <a:off x="6231710" y="1857143"/>
            <a:ext cx="288032" cy="36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3</a:t>
            </a:r>
            <a:endParaRPr lang="ru-RU" sz="14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r="16368"/>
          <a:stretch/>
        </p:blipFill>
        <p:spPr bwMode="auto">
          <a:xfrm>
            <a:off x="3695514" y="1388911"/>
            <a:ext cx="1913868" cy="174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6" b="15135"/>
          <a:stretch/>
        </p:blipFill>
        <p:spPr bwMode="auto">
          <a:xfrm>
            <a:off x="4139951" y="3335127"/>
            <a:ext cx="4641215" cy="304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134" y="878687"/>
            <a:ext cx="953194" cy="247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5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960028"/>
            <a:ext cx="8229600" cy="489654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ru-RU" sz="1200" dirty="0">
              <a:latin typeface="Candara" panose="020E0502030303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6010" y="772742"/>
            <a:ext cx="1008112" cy="3745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Заявки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1653" y="395776"/>
            <a:ext cx="1008112" cy="3745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7417" y="2973972"/>
            <a:ext cx="1008112" cy="3745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Проекты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5777" y="3083059"/>
            <a:ext cx="1008112" cy="374571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</a:schemeClr>
              </a:gs>
              <a:gs pos="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Общее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8727" y="837959"/>
            <a:ext cx="1926213" cy="618708"/>
          </a:xfrm>
          <a:prstGeom prst="roundRect">
            <a:avLst>
              <a:gd name="adj" fmla="val 101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Единое пространство для фиксации выработки совместной работы над решением (Единый центр принятия решений)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6600" y="1077019"/>
            <a:ext cx="1944216" cy="3745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Вы знаете чем </a:t>
            </a:r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занимается </a:t>
            </a:r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Ваше подразделение</a:t>
            </a:r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657" y="1538683"/>
            <a:ext cx="1944216" cy="3745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Вы уверены, что Ваши сотрудники </a:t>
            </a:r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загружены оптимально?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657" y="1997426"/>
            <a:ext cx="1944216" cy="3745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Знаете ли Вы с кем согласовать заявку</a:t>
            </a: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906" y="2436399"/>
            <a:ext cx="1944216" cy="3745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Быстро ли проходит процесс согласования договоров?</a:t>
            </a: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4573" y="2872005"/>
            <a:ext cx="1944216" cy="3745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Вовремя ли производится закупка отделом </a:t>
            </a:r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снабжения</a:t>
            </a: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657" y="3368153"/>
            <a:ext cx="1944216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Много ли времени тратиться на рутину</a:t>
            </a: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</a:rPr>
              <a:t>? </a:t>
            </a:r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Применяете ли Вы управление </a:t>
            </a:r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отклонениям</a:t>
            </a: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798" y="3989996"/>
            <a:ext cx="1944216" cy="3745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Оценивается ли  каждое обращения к  Вашим подразделениям</a:t>
            </a: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796" y="4475632"/>
            <a:ext cx="1944216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Имеете ли Вы прозрачные </a:t>
            </a:r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данные для системы мотивации сервисных </a:t>
            </a:r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подразделений</a:t>
            </a: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657" y="5085659"/>
            <a:ext cx="1944216" cy="3745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Эскалируют ли сложные обращения Ваши сотрудники</a:t>
            </a: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798" y="5554018"/>
            <a:ext cx="1944216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Есть ли конфликты внутри </a:t>
            </a:r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Вашей компании </a:t>
            </a:r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по поводу скорости и качества оказания друг другу услуг?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59404" y="3724114"/>
            <a:ext cx="2232248" cy="6469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Используете ли Вы элементы </a:t>
            </a:r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проектного управления в несвойственных проектному управлению подразделениях (Бухгалтерия, Финансы, </a:t>
            </a:r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Маркетинг</a:t>
            </a:r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и т.д.)</a:t>
            </a:r>
            <a:endParaRPr lang="ru-RU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9404" y="4454741"/>
            <a:ext cx="2232248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Адаптация лучших элементов проектного управления к не совсем проектной деятельности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59404" y="5042592"/>
            <a:ext cx="2232248" cy="3745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Быстро ли у Вас происходят коммуникации по проектам</a:t>
            </a: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59404" y="5607604"/>
            <a:ext cx="2232248" cy="3745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Как сократить затраты на сбор </a:t>
            </a:r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факта</a:t>
            </a: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по проекту?</a:t>
            </a:r>
            <a:endParaRPr lang="ru-RU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68727" y="1557212"/>
            <a:ext cx="1926213" cy="227945"/>
          </a:xfrm>
          <a:prstGeom prst="roundRect">
            <a:avLst>
              <a:gd name="adj" fmla="val 101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Все поручения под контролем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34801" y="1949139"/>
            <a:ext cx="1260140" cy="227945"/>
          </a:xfrm>
          <a:prstGeom prst="roundRect">
            <a:avLst>
              <a:gd name="adj" fmla="val 101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Напоминания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</a:rPr>
              <a:t>Outlook</a:t>
            </a:r>
            <a:endParaRPr lang="ru-RU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34801" y="2239086"/>
            <a:ext cx="1260140" cy="227945"/>
          </a:xfrm>
          <a:prstGeom prst="roundRect">
            <a:avLst>
              <a:gd name="adj" fmla="val 101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Встречи по задаче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34801" y="2550295"/>
            <a:ext cx="1260140" cy="227945"/>
          </a:xfrm>
          <a:prstGeom prst="roundRect">
            <a:avLst>
              <a:gd name="adj" fmla="val 101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Список дел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68727" y="2990343"/>
            <a:ext cx="1728191" cy="358200"/>
          </a:xfrm>
          <a:prstGeom prst="roundRect">
            <a:avLst>
              <a:gd name="adj" fmla="val 101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Самоорганизация. </a:t>
            </a:r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Приоритеты</a:t>
            </a:r>
          </a:p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(метод </a:t>
            </a:r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Эйзенхауэра)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68728" y="3449260"/>
            <a:ext cx="792088" cy="227945"/>
          </a:xfrm>
          <a:prstGeom prst="roundRect">
            <a:avLst>
              <a:gd name="adj" fmla="val 101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Каталоги</a:t>
            </a:r>
            <a:endParaRPr lang="ru-RU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403421" y="1588285"/>
            <a:ext cx="2592288" cy="92659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127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2" descr="E:\Work\2015\AGAT\GANDIVA\Logo\logo_e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22" y="1807454"/>
            <a:ext cx="2344768" cy="5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Скругленная соединительная линия 34"/>
          <p:cNvCxnSpPr>
            <a:endCxn id="7" idx="3"/>
          </p:cNvCxnSpPr>
          <p:nvPr/>
        </p:nvCxnSpPr>
        <p:spPr>
          <a:xfrm rot="16200000" flipV="1">
            <a:off x="3530009" y="964141"/>
            <a:ext cx="614540" cy="60631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кругленная соединительная линия 35"/>
          <p:cNvCxnSpPr>
            <a:stCxn id="33" idx="0"/>
            <a:endCxn id="9" idx="1"/>
          </p:cNvCxnSpPr>
          <p:nvPr/>
        </p:nvCxnSpPr>
        <p:spPr>
          <a:xfrm rot="5400000" flipH="1" flipV="1">
            <a:off x="4592998" y="689630"/>
            <a:ext cx="1005223" cy="79208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>
            <a:stCxn id="33" idx="2"/>
            <a:endCxn id="10" idx="3"/>
          </p:cNvCxnSpPr>
          <p:nvPr/>
        </p:nvCxnSpPr>
        <p:spPr>
          <a:xfrm rot="5400000">
            <a:off x="4214358" y="2676050"/>
            <a:ext cx="646379" cy="32403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кругленная соединительная линия 37"/>
          <p:cNvCxnSpPr>
            <a:endCxn id="11" idx="1"/>
          </p:cNvCxnSpPr>
          <p:nvPr/>
        </p:nvCxnSpPr>
        <p:spPr>
          <a:xfrm rot="16200000" flipH="1">
            <a:off x="4652412" y="2686980"/>
            <a:ext cx="755464" cy="41126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768726" y="5504683"/>
            <a:ext cx="1926214" cy="227945"/>
          </a:xfrm>
          <a:prstGeom prst="roundRect">
            <a:avLst>
              <a:gd name="adj" fmla="val 101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Работа везде и всегда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68727" y="4268418"/>
            <a:ext cx="1926214" cy="227945"/>
          </a:xfrm>
          <a:prstGeom prst="roundRect">
            <a:avLst>
              <a:gd name="adj" fmla="val 101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Сбор рацпредложений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68727" y="4574657"/>
            <a:ext cx="1926214" cy="227945"/>
          </a:xfrm>
          <a:prstGeom prst="roundRect">
            <a:avLst>
              <a:gd name="adj" fmla="val 101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Нет «пожаров»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68726" y="4877472"/>
            <a:ext cx="1926214" cy="227945"/>
          </a:xfrm>
          <a:prstGeom prst="roundRect">
            <a:avLst>
              <a:gd name="adj" fmla="val 101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Возможность эскалации проблемы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68726" y="5198792"/>
            <a:ext cx="1926214" cy="227945"/>
          </a:xfrm>
          <a:prstGeom prst="roundRect">
            <a:avLst>
              <a:gd name="adj" fmla="val 101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Кто слабое звено?</a:t>
            </a:r>
          </a:p>
        </p:txBody>
      </p:sp>
      <p:cxnSp>
        <p:nvCxnSpPr>
          <p:cNvPr id="44" name="Скругленная соединительная линия 43"/>
          <p:cNvCxnSpPr>
            <a:stCxn id="7" idx="2"/>
            <a:endCxn id="13" idx="3"/>
          </p:cNvCxnSpPr>
          <p:nvPr/>
        </p:nvCxnSpPr>
        <p:spPr>
          <a:xfrm rot="5400000">
            <a:off x="2676945" y="911184"/>
            <a:ext cx="116992" cy="58925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кругленная соединительная линия 44"/>
          <p:cNvCxnSpPr>
            <a:stCxn id="7" idx="2"/>
            <a:endCxn id="14" idx="3"/>
          </p:cNvCxnSpPr>
          <p:nvPr/>
        </p:nvCxnSpPr>
        <p:spPr>
          <a:xfrm rot="5400000">
            <a:off x="2449142" y="1145045"/>
            <a:ext cx="578656" cy="58319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кругленная соединительная линия 45"/>
          <p:cNvCxnSpPr>
            <a:stCxn id="7" idx="2"/>
            <a:endCxn id="22" idx="3"/>
          </p:cNvCxnSpPr>
          <p:nvPr/>
        </p:nvCxnSpPr>
        <p:spPr>
          <a:xfrm rot="5400000">
            <a:off x="411493" y="3190834"/>
            <a:ext cx="4662094" cy="57505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кругленная соединительная линия 46"/>
          <p:cNvCxnSpPr>
            <a:stCxn id="7" idx="2"/>
            <a:endCxn id="15" idx="3"/>
          </p:cNvCxnSpPr>
          <p:nvPr/>
        </p:nvCxnSpPr>
        <p:spPr>
          <a:xfrm rot="5400000">
            <a:off x="2219771" y="1374416"/>
            <a:ext cx="1037399" cy="58319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кругленная соединительная линия 47"/>
          <p:cNvCxnSpPr>
            <a:stCxn id="7" idx="2"/>
            <a:endCxn id="16" idx="3"/>
          </p:cNvCxnSpPr>
          <p:nvPr/>
        </p:nvCxnSpPr>
        <p:spPr>
          <a:xfrm rot="5400000">
            <a:off x="1997908" y="1591527"/>
            <a:ext cx="1476372" cy="58794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кругленная соединительная линия 48"/>
          <p:cNvCxnSpPr>
            <a:stCxn id="7" idx="2"/>
            <a:endCxn id="17" idx="3"/>
          </p:cNvCxnSpPr>
          <p:nvPr/>
        </p:nvCxnSpPr>
        <p:spPr>
          <a:xfrm rot="5400000">
            <a:off x="1783439" y="1812664"/>
            <a:ext cx="1911978" cy="58127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кругленная соединительная линия 49"/>
          <p:cNvCxnSpPr>
            <a:stCxn id="7" idx="2"/>
            <a:endCxn id="18" idx="3"/>
          </p:cNvCxnSpPr>
          <p:nvPr/>
        </p:nvCxnSpPr>
        <p:spPr>
          <a:xfrm rot="5400000">
            <a:off x="1500356" y="2093831"/>
            <a:ext cx="2476229" cy="58319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кругленная соединительная линия 50"/>
          <p:cNvCxnSpPr>
            <a:stCxn id="7" idx="2"/>
            <a:endCxn id="19" idx="3"/>
          </p:cNvCxnSpPr>
          <p:nvPr/>
        </p:nvCxnSpPr>
        <p:spPr>
          <a:xfrm rot="5400000">
            <a:off x="1227556" y="2374771"/>
            <a:ext cx="3029969" cy="57505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кругленная соединительная линия 51"/>
          <p:cNvCxnSpPr>
            <a:stCxn id="7" idx="2"/>
            <a:endCxn id="20" idx="3"/>
          </p:cNvCxnSpPr>
          <p:nvPr/>
        </p:nvCxnSpPr>
        <p:spPr>
          <a:xfrm rot="5400000">
            <a:off x="950685" y="2651640"/>
            <a:ext cx="3583708" cy="57505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кругленная соединительная линия 52"/>
          <p:cNvCxnSpPr>
            <a:stCxn id="7" idx="2"/>
            <a:endCxn id="21" idx="3"/>
          </p:cNvCxnSpPr>
          <p:nvPr/>
        </p:nvCxnSpPr>
        <p:spPr>
          <a:xfrm rot="5400000">
            <a:off x="675654" y="2918533"/>
            <a:ext cx="4125632" cy="58319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768726" y="3962538"/>
            <a:ext cx="1926214" cy="227945"/>
          </a:xfrm>
          <a:prstGeom prst="roundRect">
            <a:avLst>
              <a:gd name="adj" fmla="val 101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Три инструмента управления в одном</a:t>
            </a:r>
            <a:endParaRPr lang="ru-RU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5" name="Скругленная соединительная линия 54"/>
          <p:cNvCxnSpPr>
            <a:stCxn id="11" idx="2"/>
            <a:endCxn id="39" idx="1"/>
          </p:cNvCxnSpPr>
          <p:nvPr/>
        </p:nvCxnSpPr>
        <p:spPr>
          <a:xfrm rot="16200000" flipH="1">
            <a:off x="5173766" y="4023696"/>
            <a:ext cx="2161026" cy="102889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кругленная соединительная линия 55"/>
          <p:cNvCxnSpPr>
            <a:stCxn id="11" idx="2"/>
            <a:endCxn id="40" idx="1"/>
          </p:cNvCxnSpPr>
          <p:nvPr/>
        </p:nvCxnSpPr>
        <p:spPr>
          <a:xfrm rot="16200000" flipH="1">
            <a:off x="5791900" y="3405563"/>
            <a:ext cx="924761" cy="102889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кругленная соединительная линия 56"/>
          <p:cNvCxnSpPr>
            <a:stCxn id="11" idx="2"/>
            <a:endCxn id="41" idx="1"/>
          </p:cNvCxnSpPr>
          <p:nvPr/>
        </p:nvCxnSpPr>
        <p:spPr>
          <a:xfrm rot="16200000" flipH="1">
            <a:off x="5638780" y="3558683"/>
            <a:ext cx="1231000" cy="102889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кругленная соединительная линия 57"/>
          <p:cNvCxnSpPr>
            <a:stCxn id="11" idx="2"/>
            <a:endCxn id="42" idx="1"/>
          </p:cNvCxnSpPr>
          <p:nvPr/>
        </p:nvCxnSpPr>
        <p:spPr>
          <a:xfrm rot="16200000" flipH="1">
            <a:off x="5487372" y="3710090"/>
            <a:ext cx="1533815" cy="102889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кругленная соединительная линия 58"/>
          <p:cNvCxnSpPr>
            <a:stCxn id="11" idx="2"/>
            <a:endCxn id="43" idx="1"/>
          </p:cNvCxnSpPr>
          <p:nvPr/>
        </p:nvCxnSpPr>
        <p:spPr>
          <a:xfrm rot="16200000" flipH="1">
            <a:off x="5326712" y="3870750"/>
            <a:ext cx="1855135" cy="102889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кругленная соединительная линия 59"/>
          <p:cNvCxnSpPr>
            <a:stCxn id="11" idx="2"/>
            <a:endCxn id="54" idx="1"/>
          </p:cNvCxnSpPr>
          <p:nvPr/>
        </p:nvCxnSpPr>
        <p:spPr>
          <a:xfrm rot="16200000" flipH="1">
            <a:off x="5944839" y="3252623"/>
            <a:ext cx="618881" cy="102889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кругленная соединительная линия 60"/>
          <p:cNvCxnSpPr>
            <a:stCxn id="9" idx="2"/>
            <a:endCxn id="12" idx="1"/>
          </p:cNvCxnSpPr>
          <p:nvPr/>
        </p:nvCxnSpPr>
        <p:spPr>
          <a:xfrm rot="16200000" flipH="1">
            <a:off x="6193735" y="572321"/>
            <a:ext cx="376966" cy="77301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кругленная соединительная линия 61"/>
          <p:cNvCxnSpPr>
            <a:stCxn id="9" idx="2"/>
            <a:endCxn id="27" idx="1"/>
          </p:cNvCxnSpPr>
          <p:nvPr/>
        </p:nvCxnSpPr>
        <p:spPr>
          <a:xfrm rot="16200000" flipH="1">
            <a:off x="5931799" y="834257"/>
            <a:ext cx="900838" cy="77301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кругленная соединительная линия 62"/>
          <p:cNvCxnSpPr>
            <a:stCxn id="9" idx="2"/>
            <a:endCxn id="31" idx="1"/>
          </p:cNvCxnSpPr>
          <p:nvPr/>
        </p:nvCxnSpPr>
        <p:spPr>
          <a:xfrm rot="16200000" flipH="1">
            <a:off x="5182670" y="1583386"/>
            <a:ext cx="2399096" cy="77301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кругленная соединительная линия 63"/>
          <p:cNvCxnSpPr/>
          <p:nvPr/>
        </p:nvCxnSpPr>
        <p:spPr>
          <a:xfrm rot="16200000" flipH="1">
            <a:off x="7135657" y="1782133"/>
            <a:ext cx="301258" cy="29703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кругленная соединительная линия 64"/>
          <p:cNvCxnSpPr>
            <a:endCxn id="29" idx="1"/>
          </p:cNvCxnSpPr>
          <p:nvPr/>
        </p:nvCxnSpPr>
        <p:spPr>
          <a:xfrm rot="16200000" flipH="1">
            <a:off x="7002333" y="1920591"/>
            <a:ext cx="567902" cy="29703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кругленная соединительная линия 65"/>
          <p:cNvCxnSpPr>
            <a:endCxn id="30" idx="1"/>
          </p:cNvCxnSpPr>
          <p:nvPr/>
        </p:nvCxnSpPr>
        <p:spPr>
          <a:xfrm rot="16200000" flipH="1">
            <a:off x="6846731" y="2076197"/>
            <a:ext cx="879109" cy="29703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кругленная соединительная линия 66"/>
          <p:cNvCxnSpPr>
            <a:stCxn id="9" idx="2"/>
            <a:endCxn id="32" idx="1"/>
          </p:cNvCxnSpPr>
          <p:nvPr/>
        </p:nvCxnSpPr>
        <p:spPr>
          <a:xfrm rot="16200000" flipH="1">
            <a:off x="4985775" y="1780280"/>
            <a:ext cx="2792886" cy="773019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кругленная соединительная линия 67"/>
          <p:cNvCxnSpPr>
            <a:stCxn id="10" idx="1"/>
            <a:endCxn id="23" idx="1"/>
          </p:cNvCxnSpPr>
          <p:nvPr/>
        </p:nvCxnSpPr>
        <p:spPr>
          <a:xfrm rot="10800000" flipV="1">
            <a:off x="3259405" y="3161257"/>
            <a:ext cx="108013" cy="886349"/>
          </a:xfrm>
          <a:prstGeom prst="curvedConnector3">
            <a:avLst>
              <a:gd name="adj1" fmla="val 31164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кругленная соединительная линия 68"/>
          <p:cNvCxnSpPr>
            <a:stCxn id="10" idx="1"/>
            <a:endCxn id="24" idx="1"/>
          </p:cNvCxnSpPr>
          <p:nvPr/>
        </p:nvCxnSpPr>
        <p:spPr>
          <a:xfrm rot="10800000" flipV="1">
            <a:off x="3259405" y="3161258"/>
            <a:ext cx="108013" cy="1548872"/>
          </a:xfrm>
          <a:prstGeom prst="curvedConnector3">
            <a:avLst>
              <a:gd name="adj1" fmla="val 24366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кругленная соединительная линия 69"/>
          <p:cNvCxnSpPr>
            <a:stCxn id="10" idx="1"/>
            <a:endCxn id="25" idx="1"/>
          </p:cNvCxnSpPr>
          <p:nvPr/>
        </p:nvCxnSpPr>
        <p:spPr>
          <a:xfrm rot="10800000" flipV="1">
            <a:off x="3259405" y="3161258"/>
            <a:ext cx="108013" cy="2068620"/>
          </a:xfrm>
          <a:prstGeom prst="curvedConnector3">
            <a:avLst>
              <a:gd name="adj1" fmla="val 31164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кругленная соединительная линия 70"/>
          <p:cNvCxnSpPr>
            <a:stCxn id="10" idx="1"/>
            <a:endCxn id="26" idx="1"/>
          </p:cNvCxnSpPr>
          <p:nvPr/>
        </p:nvCxnSpPr>
        <p:spPr>
          <a:xfrm rot="10800000" flipV="1">
            <a:off x="3259405" y="3161258"/>
            <a:ext cx="108013" cy="2633632"/>
          </a:xfrm>
          <a:prstGeom prst="curvedConnector3">
            <a:avLst>
              <a:gd name="adj1" fmla="val 31164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96236" y="6158582"/>
            <a:ext cx="1944216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Санкционировано и быстро   предоставляются права доступа к программам, папкам и СКД?</a:t>
            </a:r>
            <a:endParaRPr lang="ru-RU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2" name="Скругленная соединительная линия 91"/>
          <p:cNvCxnSpPr>
            <a:stCxn id="7" idx="2"/>
            <a:endCxn id="91" idx="3"/>
          </p:cNvCxnSpPr>
          <p:nvPr/>
        </p:nvCxnSpPr>
        <p:spPr>
          <a:xfrm rot="5400000">
            <a:off x="101930" y="3485835"/>
            <a:ext cx="5266658" cy="58961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0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От контроля людей к контролю результата</a:t>
            </a:r>
            <a:endParaRPr lang="ru-RU" sz="32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" t="3619" r="4865" b="5340"/>
          <a:stretch/>
        </p:blipFill>
        <p:spPr bwMode="auto">
          <a:xfrm>
            <a:off x="3995936" y="1884815"/>
            <a:ext cx="4392488" cy="435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4343" r="4658" b="6617"/>
          <a:stretch/>
        </p:blipFill>
        <p:spPr bwMode="auto">
          <a:xfrm>
            <a:off x="395536" y="2780928"/>
            <a:ext cx="2295198" cy="22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4"/>
          <p:cNvSpPr txBox="1">
            <a:spLocks/>
          </p:cNvSpPr>
          <p:nvPr/>
        </p:nvSpPr>
        <p:spPr>
          <a:xfrm>
            <a:off x="395536" y="1501235"/>
            <a:ext cx="2376264" cy="36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До внедрения системы</a:t>
            </a:r>
            <a:endParaRPr lang="ru-RU" sz="14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1" t="19947" r="6144" b="16085"/>
          <a:stretch/>
        </p:blipFill>
        <p:spPr bwMode="auto">
          <a:xfrm>
            <a:off x="2749592" y="3448302"/>
            <a:ext cx="10858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4"/>
          <p:cNvSpPr txBox="1">
            <a:spLocks/>
          </p:cNvSpPr>
          <p:nvPr/>
        </p:nvSpPr>
        <p:spPr>
          <a:xfrm>
            <a:off x="5004048" y="1517393"/>
            <a:ext cx="2376264" cy="36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ru-RU" sz="14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После внедрения системы</a:t>
            </a:r>
            <a:endParaRPr lang="ru-RU" sz="1400" b="1" dirty="0"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4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Эффективность доказана</a:t>
            </a:r>
            <a:endParaRPr lang="ru-RU" sz="32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628800"/>
            <a:ext cx="69847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Увеличилась скорость принятия решений (время согласования</a:t>
            </a:r>
            <a:r>
              <a:rPr lang="ru-RU" sz="1600" dirty="0" smtClean="0"/>
              <a:t>)</a:t>
            </a:r>
          </a:p>
          <a:p>
            <a:endParaRPr lang="ru-RU" sz="1600" dirty="0"/>
          </a:p>
          <a:p>
            <a:r>
              <a:rPr lang="ru-RU" sz="1600" dirty="0" smtClean="0"/>
              <a:t>Ускорилось </a:t>
            </a:r>
            <a:r>
              <a:rPr lang="ru-RU" sz="1600" dirty="0"/>
              <a:t>согласование договоров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Улучшилось </a:t>
            </a:r>
            <a:r>
              <a:rPr lang="ru-RU" sz="1600" dirty="0"/>
              <a:t>качество оказываемых сервисов</a:t>
            </a:r>
          </a:p>
          <a:p>
            <a:endParaRPr lang="ru-RU" sz="1600" dirty="0" smtClean="0"/>
          </a:p>
          <a:p>
            <a:pPr fontAlgn="ctr"/>
            <a:r>
              <a:rPr lang="ru-RU" sz="1600" dirty="0" smtClean="0"/>
              <a:t>Снизилось </a:t>
            </a:r>
            <a:r>
              <a:rPr lang="ru-RU" sz="1600" dirty="0"/>
              <a:t>количество просроченных заявок при общем увеличении числа обращений в 2 раза. Повысилась скорость работы сотрудников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/>
              <a:t>Сам факт работы с MS GANDIVA значительно ускорил </a:t>
            </a:r>
            <a:r>
              <a:rPr lang="ru-RU" sz="1600" dirty="0" smtClean="0"/>
              <a:t>бизнес-процессы, улучшил </a:t>
            </a:r>
            <a:r>
              <a:rPr lang="ru-RU" sz="1600" dirty="0"/>
              <a:t>и упорядочил сервисы внутри компании</a:t>
            </a:r>
          </a:p>
          <a:p>
            <a:endParaRPr lang="ru-RU" sz="1600" dirty="0" smtClean="0"/>
          </a:p>
          <a:p>
            <a:r>
              <a:rPr lang="ru-RU" sz="1600" dirty="0" smtClean="0"/>
              <a:t>Система </a:t>
            </a:r>
            <a:r>
              <a:rPr lang="ru-RU" sz="1600" dirty="0"/>
              <a:t>позволила оцифровать и оценить эффективность работы сотрудников </a:t>
            </a:r>
            <a:r>
              <a:rPr lang="ru-RU" sz="1600" dirty="0" err="1"/>
              <a:t>бэк</a:t>
            </a:r>
            <a:r>
              <a:rPr lang="ru-RU" sz="1600" dirty="0"/>
              <a:t>-офиса и сервисных подразделений</a:t>
            </a:r>
          </a:p>
          <a:p>
            <a:endParaRPr lang="ru-RU" sz="1600" dirty="0" smtClean="0"/>
          </a:p>
          <a:p>
            <a:r>
              <a:rPr lang="ru-RU" sz="1600" dirty="0" smtClean="0"/>
              <a:t>MS </a:t>
            </a:r>
            <a:r>
              <a:rPr lang="ru-RU" sz="1600" dirty="0"/>
              <a:t>GANDIVA позволила выявить повторяющиеся проблемы и устранить</a:t>
            </a:r>
            <a:br>
              <a:rPr lang="ru-RU" sz="1600" dirty="0"/>
            </a:br>
            <a:r>
              <a:rPr lang="ru-RU" sz="1600" dirty="0"/>
              <a:t>причины их возникновения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4476"/>
            <a:ext cx="832104" cy="571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99134"/>
            <a:ext cx="832104" cy="57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13" y="2630066"/>
            <a:ext cx="832104" cy="571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13" y="3289548"/>
            <a:ext cx="832104" cy="571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1088"/>
            <a:ext cx="832104" cy="571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90" y="4941168"/>
            <a:ext cx="832104" cy="571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661248"/>
            <a:ext cx="838749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Candara" panose="020E0502030303020204" pitchFamily="34" charset="0"/>
                <a:hlinkClick r:id="rId4"/>
              </a:rPr>
              <a:t>www.gandiva.ru</a:t>
            </a:r>
            <a:endParaRPr lang="ru-RU" sz="32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19672" y="2060848"/>
            <a:ext cx="6779096" cy="432959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Candara" panose="020E0502030303020204" pitchFamily="34" charset="0"/>
                <a:cs typeface="Microsoft Sans Serif" panose="020B0604020202020204" pitchFamily="34" charset="0"/>
              </a:rPr>
              <a:t>Иван</a:t>
            </a:r>
            <a:r>
              <a:rPr lang="ru-RU" sz="1400" dirty="0" smtClean="0">
                <a:latin typeface="Candara" panose="020E0502030303020204" pitchFamily="34" charset="0"/>
              </a:rPr>
              <a:t> </a:t>
            </a:r>
            <a:r>
              <a:rPr lang="ru-RU" sz="1400" dirty="0">
                <a:latin typeface="Candara" panose="020E0502030303020204" pitchFamily="34" charset="0"/>
                <a:cs typeface="Microsoft Sans Serif" panose="020B0604020202020204" pitchFamily="34" charset="0"/>
              </a:rPr>
              <a:t>Мамочкин</a:t>
            </a:r>
            <a:r>
              <a:rPr lang="en-US" sz="1400" dirty="0">
                <a:latin typeface="Candara" panose="020E0502030303020204" pitchFamily="34" charset="0"/>
              </a:rPr>
              <a:t> (CEO)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>
                <a:latin typeface="Candara" panose="020E0502030303020204" pitchFamily="34" charset="0"/>
              </a:rPr>
              <a:t> </a:t>
            </a:r>
            <a:r>
              <a:rPr lang="en-US" sz="1400" dirty="0" smtClean="0">
                <a:latin typeface="Candara" panose="020E0502030303020204" pitchFamily="34" charset="0"/>
              </a:rPr>
              <a:t>i.mamochkin@gandiva.ru </a:t>
            </a:r>
            <a:r>
              <a:rPr lang="en-US" sz="1400" dirty="0">
                <a:latin typeface="Candara" panose="020E0502030303020204" pitchFamily="34" charset="0"/>
              </a:rPr>
              <a:t>+7(915)959-10-10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 smtClean="0">
              <a:latin typeface="Candara" panose="020E0502030303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400" dirty="0" smtClean="0">
              <a:latin typeface="Candara" panose="020E0502030303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Candara" panose="020E0502030303020204" pitchFamily="34" charset="0"/>
              </a:rPr>
              <a:t>Игорь </a:t>
            </a:r>
            <a:r>
              <a:rPr lang="ru-RU" sz="1400" dirty="0">
                <a:latin typeface="Candara" panose="020E0502030303020204" pitchFamily="34" charset="0"/>
              </a:rPr>
              <a:t>Иванов </a:t>
            </a:r>
            <a:r>
              <a:rPr lang="en-US" sz="1400" dirty="0">
                <a:latin typeface="Candara" panose="020E0502030303020204" pitchFamily="34" charset="0"/>
              </a:rPr>
              <a:t>(CTO)</a:t>
            </a:r>
            <a:endParaRPr lang="ru-RU" sz="1400" dirty="0">
              <a:latin typeface="Candara" panose="020E0502030303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latin typeface="Candara" panose="020E0502030303020204" pitchFamily="34" charset="0"/>
              </a:rPr>
              <a:t>i.ivanov@gandiva.ru +7(915)957-05-26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>
              <a:latin typeface="Candara" panose="020E0502030303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400" dirty="0" smtClean="0">
              <a:latin typeface="Candara" panose="020E0502030303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Candara" panose="020E0502030303020204" pitchFamily="34" charset="0"/>
              </a:rPr>
              <a:t>Антон </a:t>
            </a:r>
            <a:r>
              <a:rPr lang="ru-RU" sz="1400" dirty="0">
                <a:latin typeface="Candara" panose="020E0502030303020204" pitchFamily="34" charset="0"/>
              </a:rPr>
              <a:t>Малов</a:t>
            </a:r>
            <a:r>
              <a:rPr lang="en-US" sz="1400" dirty="0">
                <a:latin typeface="Candara" panose="020E0502030303020204" pitchFamily="34" charset="0"/>
              </a:rPr>
              <a:t> (SPM)</a:t>
            </a:r>
            <a:r>
              <a:rPr lang="ru-RU" sz="1400" dirty="0">
                <a:latin typeface="Candara" panose="020E0502030303020204" pitchFamily="34" charset="0"/>
              </a:rPr>
              <a:t> </a:t>
            </a:r>
            <a:endParaRPr lang="en-US" sz="1400" dirty="0">
              <a:latin typeface="Candara" panose="020E0502030303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latin typeface="Candara" panose="020E0502030303020204" pitchFamily="34" charset="0"/>
              </a:rPr>
              <a:t>a.malov@gandiva.ru +7(910)108-38-68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000" dirty="0">
              <a:latin typeface="Candara" panose="020E05020303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47" y="3382786"/>
            <a:ext cx="769457" cy="1090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705" y="1802060"/>
            <a:ext cx="781248" cy="1169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5" y="4878358"/>
            <a:ext cx="760023" cy="114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14790</TotalTime>
  <Words>1339</Words>
  <Application>Microsoft Office PowerPoint</Application>
  <PresentationFormat>Экран (4:3)</PresentationFormat>
  <Paragraphs>276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Candara</vt:lpstr>
      <vt:lpstr>Microsoft Sans Serif</vt:lpstr>
      <vt:lpstr>Times New Roman</vt:lpstr>
      <vt:lpstr>Тема Office</vt:lpstr>
      <vt:lpstr>Презентация PowerPoint</vt:lpstr>
      <vt:lpstr>«Не было вначале ничего… Один лишь Хаос – темный и безграничный…»</vt:lpstr>
      <vt:lpstr>«Не было вначале ничего… Один лишь Хаос – темный и безграничный…»</vt:lpstr>
      <vt:lpstr>Знакомьтесь, ГАНДИВА</vt:lpstr>
      <vt:lpstr>СУ «ГАНДИВА» — гибкое управление</vt:lpstr>
      <vt:lpstr>Презентация PowerPoint</vt:lpstr>
      <vt:lpstr>От контроля людей к контролю результата</vt:lpstr>
      <vt:lpstr>Эффективность доказана</vt:lpstr>
      <vt:lpstr>www.gandiva.ru</vt:lpstr>
      <vt:lpstr>Предпосылки создания</vt:lpstr>
      <vt:lpstr>Наше решение — СУ «ГАНДИВА»</vt:lpstr>
      <vt:lpstr>Преимущества собственного ядра</vt:lpstr>
      <vt:lpstr>Блок «Задачи»</vt:lpstr>
      <vt:lpstr>Блок «Заявки»</vt:lpstr>
      <vt:lpstr>Блок «Проекты»</vt:lpstr>
      <vt:lpstr>Возможности и преимущества для бизнеса клиента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Ульянова</dc:creator>
  <cp:lastModifiedBy>Антон Малов</cp:lastModifiedBy>
  <cp:revision>387</cp:revision>
  <cp:lastPrinted>2016-04-14T09:33:43Z</cp:lastPrinted>
  <dcterms:created xsi:type="dcterms:W3CDTF">2015-07-13T17:03:25Z</dcterms:created>
  <dcterms:modified xsi:type="dcterms:W3CDTF">2016-06-15T09:33:36Z</dcterms:modified>
</cp:coreProperties>
</file>